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9638581" cy="1520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9787" y="4191001"/>
            <a:ext cx="7544064" cy="757655"/>
          </a:xfrm>
          <a:prstGeom prst="rect">
            <a:avLst/>
          </a:prstGeom>
        </p:spPr>
        <p:txBody>
          <a:bodyPr anchor="t"/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1" hasCustomPrompt="1"/>
          </p:nvPr>
        </p:nvSpPr>
        <p:spPr>
          <a:xfrm>
            <a:off x="693685" y="3962401"/>
            <a:ext cx="2824215" cy="2276475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baseline="0"/>
            </a:lvl1pPr>
          </a:lstStyle>
          <a:p>
            <a:r>
              <a:rPr lang="en-CA" dirty="0" smtClean="0"/>
              <a:t>Place Customer Logo here</a:t>
            </a:r>
            <a:endParaRPr lang="en-CA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87" y="533400"/>
            <a:ext cx="2139613" cy="7620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3962924" y="3962401"/>
            <a:ext cx="0" cy="2276475"/>
          </a:xfrm>
          <a:prstGeom prst="line">
            <a:avLst/>
          </a:prstGeom>
          <a:ln w="31750">
            <a:solidFill>
              <a:srgbClr val="F896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82350" y="5134573"/>
            <a:ext cx="7540292" cy="5013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Author Name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4382209" y="5635889"/>
            <a:ext cx="7540423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CA" dirty="0" smtClean="0"/>
              <a:t>Click to edit Date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850067"/>
            <a:ext cx="12192000" cy="16905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2078" y="1295800"/>
            <a:ext cx="652129" cy="4862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3057" y="1823169"/>
            <a:ext cx="2400132" cy="172403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702699" y="6238876"/>
            <a:ext cx="4489301" cy="61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437376"/>
            <a:ext cx="4389120" cy="420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01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cked © with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01" y="6581776"/>
            <a:ext cx="35433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bIns="0" rtlCol="0" anchor="ctr"/>
          <a:lstStyle/>
          <a:p>
            <a:pPr>
              <a:lnSpc>
                <a:spcPts val="600"/>
              </a:lnSpc>
              <a:defRPr/>
            </a:pPr>
            <a:r>
              <a:rPr lang="en-CA" sz="600" dirty="0">
                <a:solidFill>
                  <a:srgbClr val="FFFFFF">
                    <a:lumMod val="65000"/>
                  </a:srgbClr>
                </a:solidFill>
              </a:rPr>
              <a:t>© 2014 NexJ Systems Inc.  </a:t>
            </a:r>
            <a:br>
              <a:rPr lang="en-CA" sz="600" dirty="0">
                <a:solidFill>
                  <a:srgbClr val="FFFFFF">
                    <a:lumMod val="65000"/>
                  </a:srgbClr>
                </a:solidFill>
              </a:rPr>
            </a:br>
            <a:r>
              <a:rPr lang="en-CA" sz="600" dirty="0">
                <a:solidFill>
                  <a:srgbClr val="FFFFFF">
                    <a:lumMod val="65000"/>
                  </a:srgbClr>
                </a:solidFill>
              </a:rPr>
              <a:t>Confidential and Proprietary.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52" y="87986"/>
            <a:ext cx="12048480" cy="63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412387" y="943711"/>
            <a:ext cx="11322483" cy="5336141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42925" indent="-180975">
              <a:buSzPct val="80000"/>
              <a:buFont typeface="Arial" pitchFamily="34" charset="0"/>
              <a:buChar char="•"/>
              <a:defRPr sz="20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09625" indent="-180975">
              <a:buSzPct val="80000"/>
              <a:defRPr sz="18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76325" indent="-180975">
              <a:buClr>
                <a:schemeClr val="bg1">
                  <a:lumMod val="65000"/>
                </a:schemeClr>
              </a:buClr>
              <a:buSzPct val="100000"/>
              <a:buFont typeface="Segoe UI" pitchFamily="34" charset="0"/>
              <a:buChar char="◦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1257300" indent="-180975">
              <a:buClr>
                <a:schemeClr val="bg1">
                  <a:lumMod val="65000"/>
                </a:schemeClr>
              </a:buClr>
              <a:buFont typeface="Arial" pitchFamily="34" charset="0"/>
              <a:buChar char="-"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89739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cked 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01" y="6581776"/>
            <a:ext cx="35433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bIns="0" rtlCol="0" anchor="ctr"/>
          <a:lstStyle/>
          <a:p>
            <a:pPr>
              <a:lnSpc>
                <a:spcPts val="600"/>
              </a:lnSpc>
              <a:defRPr/>
            </a:pPr>
            <a:r>
              <a:rPr lang="en-CA" sz="600" dirty="0">
                <a:solidFill>
                  <a:srgbClr val="FFFFFF">
                    <a:lumMod val="65000"/>
                  </a:srgbClr>
                </a:solidFill>
              </a:rPr>
              <a:t>© 2014 NexJ Systems Inc.  </a:t>
            </a:r>
            <a:br>
              <a:rPr lang="en-CA" sz="600" dirty="0">
                <a:solidFill>
                  <a:srgbClr val="FFFFFF">
                    <a:lumMod val="65000"/>
                  </a:srgbClr>
                </a:solidFill>
              </a:rPr>
            </a:br>
            <a:r>
              <a:rPr lang="en-CA" sz="600" dirty="0">
                <a:solidFill>
                  <a:srgbClr val="FFFFFF">
                    <a:lumMod val="65000"/>
                  </a:srgbClr>
                </a:solidFill>
              </a:rPr>
              <a:t>Confidential and Proprietary.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52" y="87986"/>
            <a:ext cx="12062657" cy="63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5660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 Stacked ©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11418" y="6362700"/>
            <a:ext cx="1280583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52" y="87986"/>
            <a:ext cx="12062657" cy="63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317501" y="6581776"/>
            <a:ext cx="35433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bIns="0" rtlCol="0" anchor="ctr"/>
          <a:lstStyle/>
          <a:p>
            <a:pPr>
              <a:lnSpc>
                <a:spcPts val="600"/>
              </a:lnSpc>
              <a:defRPr/>
            </a:pPr>
            <a:r>
              <a:rPr lang="en-CA" sz="600" dirty="0">
                <a:solidFill>
                  <a:srgbClr val="FFFFFF">
                    <a:lumMod val="65000"/>
                  </a:srgbClr>
                </a:solidFill>
              </a:rPr>
              <a:t>© 2014 NexJ Systems Inc.  </a:t>
            </a:r>
            <a:br>
              <a:rPr lang="en-CA" sz="600" dirty="0">
                <a:solidFill>
                  <a:srgbClr val="FFFFFF">
                    <a:lumMod val="65000"/>
                  </a:srgbClr>
                </a:solidFill>
              </a:rPr>
            </a:br>
            <a:r>
              <a:rPr lang="en-CA" sz="600" dirty="0">
                <a:solidFill>
                  <a:srgbClr val="FFFFFF">
                    <a:lumMod val="65000"/>
                  </a:srgbClr>
                </a:solidFill>
              </a:rPr>
              <a:t>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495643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© with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 txBox="1">
            <a:spLocks/>
          </p:cNvSpPr>
          <p:nvPr/>
        </p:nvSpPr>
        <p:spPr>
          <a:xfrm rot="16200000">
            <a:off x="-896870" y="5523157"/>
            <a:ext cx="2053378" cy="22648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600" kern="120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CA" sz="600" dirty="0" smtClean="0">
                <a:solidFill>
                  <a:srgbClr val="FFFFFF">
                    <a:lumMod val="65000"/>
                  </a:srgbClr>
                </a:solidFill>
              </a:rPr>
              <a:t>© 2014 NexJ Systems Inc.  Confidential and Proprietary.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52" y="87986"/>
            <a:ext cx="12062657" cy="63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7" name="Rectangle 6"/>
          <p:cNvSpPr/>
          <p:nvPr/>
        </p:nvSpPr>
        <p:spPr>
          <a:xfrm>
            <a:off x="317501" y="6581776"/>
            <a:ext cx="35433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bIns="0" rtlCol="0" anchor="ctr"/>
          <a:lstStyle/>
          <a:p>
            <a:pPr>
              <a:lnSpc>
                <a:spcPts val="600"/>
              </a:lnSpc>
              <a:defRPr/>
            </a:pPr>
            <a:r>
              <a:rPr lang="en-CA" sz="600" dirty="0">
                <a:solidFill>
                  <a:srgbClr val="FFFFFF">
                    <a:lumMod val="65000"/>
                  </a:srgbClr>
                </a:solidFill>
              </a:rPr>
              <a:t>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12387" y="943711"/>
            <a:ext cx="11322483" cy="5336141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42925" indent="-180975">
              <a:buSzPct val="80000"/>
              <a:buFont typeface="Arial" pitchFamily="34" charset="0"/>
              <a:buChar char="•"/>
              <a:defRPr sz="20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09625" indent="-180975">
              <a:buSzPct val="80000"/>
              <a:defRPr sz="18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76325" indent="-180975">
              <a:buClr>
                <a:schemeClr val="bg1">
                  <a:lumMod val="65000"/>
                </a:schemeClr>
              </a:buClr>
              <a:buSzPct val="100000"/>
              <a:buFont typeface="Segoe UI" pitchFamily="34" charset="0"/>
              <a:buChar char="◦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1257300" indent="-180975">
              <a:buClr>
                <a:schemeClr val="bg1">
                  <a:lumMod val="65000"/>
                </a:schemeClr>
              </a:buClr>
              <a:buFont typeface="Arial" pitchFamily="34" charset="0"/>
              <a:buChar char="-"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2193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52" y="87986"/>
            <a:ext cx="12091011" cy="63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 rot="16200000">
            <a:off x="-896870" y="5523157"/>
            <a:ext cx="2053378" cy="22648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600" kern="120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CA" sz="600" dirty="0" smtClean="0">
                <a:solidFill>
                  <a:srgbClr val="FFFFFF">
                    <a:lumMod val="65000"/>
                  </a:srgbClr>
                </a:solidFill>
              </a:rPr>
              <a:t>© 2014 NexJ Systems Inc.  Confidential and Proprietary.</a:t>
            </a:r>
          </a:p>
        </p:txBody>
      </p:sp>
      <p:sp>
        <p:nvSpPr>
          <p:cNvPr id="6" name="Rectangle 5"/>
          <p:cNvSpPr/>
          <p:nvPr/>
        </p:nvSpPr>
        <p:spPr>
          <a:xfrm>
            <a:off x="317501" y="6581776"/>
            <a:ext cx="35433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bIns="0" rtlCol="0" anchor="ctr"/>
          <a:lstStyle/>
          <a:p>
            <a:pPr>
              <a:lnSpc>
                <a:spcPts val="600"/>
              </a:lnSpc>
              <a:defRPr/>
            </a:pPr>
            <a:r>
              <a:rPr lang="en-CA" sz="600" dirty="0">
                <a:solidFill>
                  <a:srgbClr val="FFFFFF">
                    <a:lumMod val="65000"/>
                  </a:srgb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352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©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11418" y="6362700"/>
            <a:ext cx="1280583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52" y="87986"/>
            <a:ext cx="12062657" cy="63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 rot="16200000">
            <a:off x="-896870" y="5523157"/>
            <a:ext cx="2053378" cy="22648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600" kern="120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CA" sz="600" dirty="0" smtClean="0">
                <a:solidFill>
                  <a:srgbClr val="FFFFFF">
                    <a:lumMod val="65000"/>
                  </a:srgbClr>
                </a:solidFill>
              </a:rPr>
              <a:t>© 2014 NexJ Systems Inc.  Confidential and Proprietary.</a:t>
            </a:r>
          </a:p>
        </p:txBody>
      </p:sp>
      <p:sp>
        <p:nvSpPr>
          <p:cNvPr id="8" name="Rectangle 7"/>
          <p:cNvSpPr/>
          <p:nvPr/>
        </p:nvSpPr>
        <p:spPr>
          <a:xfrm>
            <a:off x="317501" y="6581776"/>
            <a:ext cx="3543300" cy="27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bIns="0" rtlCol="0" anchor="ctr"/>
          <a:lstStyle/>
          <a:p>
            <a:pPr>
              <a:lnSpc>
                <a:spcPts val="600"/>
              </a:lnSpc>
              <a:defRPr/>
            </a:pPr>
            <a:r>
              <a:rPr lang="en-CA" sz="600" dirty="0">
                <a:solidFill>
                  <a:srgbClr val="FFFFFF">
                    <a:lumMod val="65000"/>
                  </a:srgb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5937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11418" y="6362700"/>
            <a:ext cx="1280583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52" y="87986"/>
            <a:ext cx="12062657" cy="63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6" name="Rectangle 5"/>
          <p:cNvSpPr/>
          <p:nvPr/>
        </p:nvSpPr>
        <p:spPr>
          <a:xfrm>
            <a:off x="2" y="4259446"/>
            <a:ext cx="3352797" cy="259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96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527800"/>
            <a:ext cx="2959100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" y="577850"/>
            <a:ext cx="10206567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911418" y="6362700"/>
            <a:ext cx="1280583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713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erna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6527800"/>
            <a:ext cx="3797300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577850"/>
            <a:ext cx="10206567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911418" y="6362700"/>
            <a:ext cx="1280583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728133" y="3244646"/>
            <a:ext cx="10651067" cy="1800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7185" y="1101726"/>
            <a:ext cx="3077633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4311515"/>
            <a:ext cx="12191999" cy="877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kumimoji="0" lang="en-US" sz="2800" b="0" i="0" u="none" strike="noStrike" kern="0" cap="none" spc="0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Click to edit Master divider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552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ith 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577850"/>
            <a:ext cx="10206567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911418" y="6362700"/>
            <a:ext cx="1280583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" y="6527800"/>
            <a:ext cx="3111500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83" y="204716"/>
            <a:ext cx="3597712" cy="65386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0653" y="385021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none" baseline="0"/>
            </a:lvl1pPr>
          </a:lstStyle>
          <a:p>
            <a:r>
              <a:rPr lang="en-US" dirty="0" smtClean="0"/>
              <a:t>Click to edit Master divider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21970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9638581" cy="1520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652" y="488005"/>
            <a:ext cx="2139613" cy="76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850067"/>
            <a:ext cx="12192000" cy="16905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2078" y="1295800"/>
            <a:ext cx="652129" cy="4862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3057" y="1823169"/>
            <a:ext cx="2400132" cy="172403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702699" y="6238876"/>
            <a:ext cx="4489301" cy="61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437376"/>
            <a:ext cx="4389120" cy="420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pic>
        <p:nvPicPr>
          <p:cNvPr id="1026" name="Picture 2" descr="\\tor-sv-file\Marketing\Logos\Broadstreet-nowpartof-NexJ-Logo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4207" y="475324"/>
            <a:ext cx="3399751" cy="89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/>
          <p:cNvCxnSpPr/>
          <p:nvPr/>
        </p:nvCxnSpPr>
        <p:spPr>
          <a:xfrm>
            <a:off x="3058237" y="552892"/>
            <a:ext cx="0" cy="77713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/>
          <p:cNvSpPr>
            <a:spLocks noGrp="1"/>
          </p:cNvSpPr>
          <p:nvPr>
            <p:ph type="ctrTitle"/>
          </p:nvPr>
        </p:nvSpPr>
        <p:spPr>
          <a:xfrm>
            <a:off x="4389787" y="4191001"/>
            <a:ext cx="7544064" cy="757655"/>
          </a:xfrm>
          <a:prstGeom prst="rect">
            <a:avLst/>
          </a:prstGeom>
        </p:spPr>
        <p:txBody>
          <a:bodyPr anchor="t"/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25" name="Picture Placeholder 27"/>
          <p:cNvSpPr>
            <a:spLocks noGrp="1"/>
          </p:cNvSpPr>
          <p:nvPr>
            <p:ph type="pic" sz="quarter" idx="11" hasCustomPrompt="1"/>
          </p:nvPr>
        </p:nvSpPr>
        <p:spPr>
          <a:xfrm>
            <a:off x="693685" y="3962401"/>
            <a:ext cx="2824215" cy="2276475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baseline="0"/>
            </a:lvl1pPr>
          </a:lstStyle>
          <a:p>
            <a:r>
              <a:rPr lang="en-CA" dirty="0" smtClean="0"/>
              <a:t>Place Customer Logo here</a:t>
            </a:r>
            <a:endParaRPr lang="en-CA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3962924" y="3962401"/>
            <a:ext cx="0" cy="2276475"/>
          </a:xfrm>
          <a:prstGeom prst="line">
            <a:avLst/>
          </a:prstGeom>
          <a:ln w="31750">
            <a:solidFill>
              <a:srgbClr val="F896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82350" y="5134573"/>
            <a:ext cx="7540292" cy="5013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Author Name</a:t>
            </a:r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4382209" y="5635889"/>
            <a:ext cx="7540423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CA" dirty="0" smtClean="0"/>
              <a:t>Click to edit Date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0323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83" y="204716"/>
            <a:ext cx="3597712" cy="65386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6527800"/>
            <a:ext cx="3721100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577850"/>
            <a:ext cx="10206567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911418" y="6362700"/>
            <a:ext cx="1280583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991918" y="3549114"/>
            <a:ext cx="972396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CA" sz="6600" b="1" dirty="0" smtClean="0">
                <a:solidFill>
                  <a:srgbClr val="FFFFFF">
                    <a:lumMod val="65000"/>
                  </a:srgbClr>
                </a:solidFill>
                <a:latin typeface="Century Gothic" pitchFamily="34" charset="0"/>
                <a:ea typeface="Verdana" pitchFamily="34" charset="0"/>
                <a:cs typeface="Calibri" pitchFamily="34" charset="0"/>
              </a:rPr>
              <a:t>Questions</a:t>
            </a:r>
            <a:r>
              <a:rPr lang="en-CA" sz="6600" b="1" dirty="0" smtClean="0">
                <a:solidFill>
                  <a:srgbClr val="1084C7"/>
                </a:solidFill>
                <a:latin typeface="Century Gothic" pitchFamily="34" charset="0"/>
                <a:ea typeface="Verdana" pitchFamily="34" charset="0"/>
                <a:cs typeface="Calibri" pitchFamily="34" charset="0"/>
              </a:rPr>
              <a:t>?</a:t>
            </a:r>
            <a:r>
              <a:rPr lang="en-CA" sz="6600" b="1" dirty="0" smtClean="0">
                <a:solidFill>
                  <a:srgbClr val="FFFFFF">
                    <a:lumMod val="65000"/>
                  </a:srgbClr>
                </a:solidFill>
                <a:latin typeface="Century Gothic" pitchFamily="34" charset="0"/>
                <a:ea typeface="Verdana" pitchFamily="34" charset="0"/>
                <a:cs typeface="Calibri" pitchFamily="34" charset="0"/>
              </a:rPr>
              <a:t> </a:t>
            </a:r>
            <a:endParaRPr lang="en-CA" sz="6600" b="1" dirty="0">
              <a:solidFill>
                <a:srgbClr val="FFFFFF">
                  <a:lumMod val="65000"/>
                </a:srgbClr>
              </a:solidFill>
              <a:latin typeface="Century Gothic" pitchFamily="34" charset="0"/>
              <a:ea typeface="Verdan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398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962643"/>
            <a:ext cx="12192000" cy="4284180"/>
          </a:xfrm>
          <a:prstGeom prst="rect">
            <a:avLst/>
          </a:prstGeom>
          <a:gradFill>
            <a:gsLst>
              <a:gs pos="86000">
                <a:schemeClr val="bg1"/>
              </a:gs>
              <a:gs pos="21000">
                <a:schemeClr val="bg1"/>
              </a:gs>
              <a:gs pos="0">
                <a:srgbClr val="F9F9F9"/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6527800"/>
            <a:ext cx="3441700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577850"/>
            <a:ext cx="10206567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911418" y="6362700"/>
            <a:ext cx="1280583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760342" y="2570815"/>
            <a:ext cx="972396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CA" sz="6600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Century Gothic" pitchFamily="34" charset="0"/>
              </a:rPr>
              <a:t>Questions</a:t>
            </a:r>
            <a:endParaRPr lang="en-CA" sz="6600" dirty="0">
              <a:solidFill>
                <a:srgbClr val="000000">
                  <a:lumMod val="85000"/>
                  <a:lumOff val="15000"/>
                </a:srgbClr>
              </a:solidFill>
              <a:latin typeface="Century Gothic" pitchFamily="34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 rot="483276">
            <a:off x="6553456" y="-2226647"/>
            <a:ext cx="3565075" cy="10772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CA" sz="70000" b="1" dirty="0" smtClean="0">
                <a:solidFill>
                  <a:srgbClr val="DEDEDE"/>
                </a:solidFill>
                <a:latin typeface="Century Gothic" pitchFamily="34" charset="0"/>
                <a:ea typeface="Verdana" pitchFamily="34" charset="0"/>
                <a:cs typeface="Calibri" pitchFamily="34" charset="0"/>
              </a:rPr>
              <a:t>?</a:t>
            </a:r>
            <a:endParaRPr lang="en-CA" sz="70000" b="1" dirty="0">
              <a:solidFill>
                <a:srgbClr val="DEDEDE"/>
              </a:solidFill>
              <a:latin typeface="Century Gothic" pitchFamily="34" charset="0"/>
              <a:ea typeface="Verdana" pitchFamily="34" charset="0"/>
              <a:cs typeface="Calibri" pitchFamily="34" charset="0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9971" y="5713722"/>
            <a:ext cx="1496588" cy="532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0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901740" y="3684894"/>
            <a:ext cx="10435291" cy="1638787"/>
          </a:xfrm>
          <a:prstGeom prst="rect">
            <a:avLst/>
          </a:prstGeom>
          <a:gradFill>
            <a:gsLst>
              <a:gs pos="86000">
                <a:schemeClr val="bg1"/>
              </a:gs>
              <a:gs pos="21000">
                <a:schemeClr val="bg1"/>
              </a:gs>
              <a:gs pos="0">
                <a:srgbClr val="F9F9F9"/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16517" y="1723476"/>
            <a:ext cx="10435291" cy="1672964"/>
          </a:xfrm>
          <a:prstGeom prst="rect">
            <a:avLst/>
          </a:prstGeom>
          <a:gradFill>
            <a:gsLst>
              <a:gs pos="86000">
                <a:schemeClr val="bg1"/>
              </a:gs>
              <a:gs pos="21000">
                <a:schemeClr val="bg1"/>
              </a:gs>
              <a:gs pos="0">
                <a:srgbClr val="F9F9F9"/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pic>
        <p:nvPicPr>
          <p:cNvPr id="2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7041" y="5666532"/>
            <a:ext cx="1829723" cy="65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328002" y="2020627"/>
            <a:ext cx="90493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CA" sz="28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Contact Us</a:t>
            </a:r>
            <a:endParaRPr lang="en-CA" sz="2000" dirty="0">
              <a:solidFill>
                <a:srgbClr val="000000">
                  <a:lumMod val="75000"/>
                  <a:lumOff val="25000"/>
                </a:srgbClr>
              </a:solidFill>
              <a:latin typeface="Segoe UI Light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527800"/>
            <a:ext cx="4241800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577850"/>
            <a:ext cx="10206567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911418" y="6362700"/>
            <a:ext cx="1280583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007680" y="5725593"/>
            <a:ext cx="2148733" cy="835554"/>
            <a:chOff x="805443" y="5571861"/>
            <a:chExt cx="1611550" cy="835554"/>
          </a:xfrm>
        </p:grpSpPr>
        <p:grpSp>
          <p:nvGrpSpPr>
            <p:cNvPr id="12" name="Group 11"/>
            <p:cNvGrpSpPr/>
            <p:nvPr userDrawn="1"/>
          </p:nvGrpSpPr>
          <p:grpSpPr>
            <a:xfrm>
              <a:off x="805443" y="5571861"/>
              <a:ext cx="1057862" cy="835554"/>
              <a:chOff x="740566" y="5524236"/>
              <a:chExt cx="1057862" cy="835554"/>
            </a:xfrm>
          </p:grpSpPr>
          <p:pic>
            <p:nvPicPr>
              <p:cNvPr id="9" name="Picture 8"/>
              <p:cNvPicPr>
                <a:picLocks noChangeAspect="1"/>
              </p:cNvPicPr>
              <p:nvPr userDrawn="1"/>
            </p:nvPicPr>
            <p:blipFill rotWithShape="1">
              <a:blip r:embed="rId3" cstate="screen">
                <a:grayscl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40566" y="5524236"/>
                <a:ext cx="820739" cy="835554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 userDrawn="1"/>
            </p:nvSpPr>
            <p:spPr>
              <a:xfrm>
                <a:off x="1512782" y="5688534"/>
                <a:ext cx="2856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2400" b="1" dirty="0">
                    <a:solidFill>
                      <a:srgbClr val="000000"/>
                    </a:solidFill>
                    <a:ea typeface="Segoe UI" pitchFamily="34" charset="0"/>
                    <a:cs typeface="Segoe UI" pitchFamily="34" charset="0"/>
                  </a:rPr>
                  <a:t>: </a:t>
                </a:r>
              </a:p>
            </p:txBody>
          </p:sp>
        </p:grpSp>
        <p:sp>
          <p:nvSpPr>
            <p:cNvPr id="11" name="Rectangle 10"/>
            <p:cNvSpPr/>
            <p:nvPr userDrawn="1"/>
          </p:nvSpPr>
          <p:spPr>
            <a:xfrm>
              <a:off x="1759793" y="5719708"/>
              <a:ext cx="6572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2800" b="1" dirty="0">
                  <a:solidFill>
                    <a:srgbClr val="000000"/>
                  </a:solidFill>
                  <a:ea typeface="Segoe UI" pitchFamily="34" charset="0"/>
                  <a:cs typeface="Segoe UI" pitchFamily="34" charset="0"/>
                </a:rPr>
                <a:t>NXJ</a:t>
              </a:r>
              <a:endParaRPr lang="en-CA" sz="2400" b="1" dirty="0">
                <a:solidFill>
                  <a:srgbClr val="000000"/>
                </a:soli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273410" y="2671150"/>
            <a:ext cx="4095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marL="361950" indent="-361950" eaLnBrk="0" hangingPunct="0">
              <a:spcBef>
                <a:spcPct val="50000"/>
              </a:spcBef>
              <a:buClr>
                <a:srgbClr val="F8961E"/>
              </a:buClr>
              <a:buSzPct val="80000"/>
              <a:buFont typeface="Webdings" pitchFamily="18" charset="2"/>
              <a:buChar char="4"/>
              <a:defRPr/>
            </a:pPr>
            <a:r>
              <a:rPr lang="en-CA" sz="2400" dirty="0" smtClean="0">
                <a:solidFill>
                  <a:srgbClr val="000000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www.</a:t>
            </a:r>
            <a:r>
              <a:rPr lang="en-CA" sz="2400" dirty="0" smtClean="0">
                <a:solidFill>
                  <a:srgbClr val="000000"/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rPr>
              <a:t>nexj</a:t>
            </a:r>
            <a:r>
              <a:rPr lang="en-CA" sz="2400" dirty="0" smtClean="0">
                <a:solidFill>
                  <a:srgbClr val="000000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.com</a:t>
            </a:r>
            <a:endParaRPr lang="en-CA" sz="2400" dirty="0">
              <a:solidFill>
                <a:srgbClr val="000000"/>
              </a:solidFill>
              <a:latin typeface="Segoe UI Light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308637" y="2676253"/>
            <a:ext cx="46252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marL="361950" indent="-361950" eaLnBrk="0" hangingPunct="0">
              <a:spcBef>
                <a:spcPct val="50000"/>
              </a:spcBef>
              <a:buClr>
                <a:srgbClr val="F8961E"/>
              </a:buClr>
              <a:buSzPct val="80000"/>
              <a:buFont typeface="Webdings" pitchFamily="18" charset="2"/>
              <a:buChar char="4"/>
              <a:defRPr/>
            </a:pPr>
            <a:r>
              <a:rPr lang="en-CA" sz="2400" dirty="0" smtClean="0">
                <a:solidFill>
                  <a:srgbClr val="000000"/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rPr>
              <a:t>info</a:t>
            </a:r>
            <a:r>
              <a:rPr lang="en-CA" sz="2400" dirty="0" smtClean="0">
                <a:solidFill>
                  <a:srgbClr val="000000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@</a:t>
            </a:r>
            <a:r>
              <a:rPr lang="en-CA" sz="2400" dirty="0" smtClean="0">
                <a:solidFill>
                  <a:srgbClr val="000000"/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rPr>
              <a:t>nexj</a:t>
            </a:r>
            <a:r>
              <a:rPr lang="en-CA" sz="2400" dirty="0" smtClean="0">
                <a:solidFill>
                  <a:srgbClr val="000000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.com</a:t>
            </a:r>
            <a:endParaRPr lang="en-CA" sz="2400" dirty="0">
              <a:solidFill>
                <a:srgbClr val="000000"/>
              </a:solidFill>
              <a:latin typeface="Segoe UI Light" pitchFamily="34" charset="0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901740" y="1714850"/>
            <a:ext cx="10422749" cy="862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01740" y="5323681"/>
            <a:ext cx="1043529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1491778" y="4609518"/>
            <a:ext cx="7116525" cy="453062"/>
            <a:chOff x="1328771" y="4451105"/>
            <a:chExt cx="6326154" cy="536992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5975" y="4483049"/>
              <a:ext cx="505048" cy="50504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2023" y="4451105"/>
              <a:ext cx="536992" cy="536992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4419" y="4493889"/>
              <a:ext cx="494208" cy="494208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2412" y="4556932"/>
              <a:ext cx="1052513" cy="38366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8771" y="4471004"/>
              <a:ext cx="523808" cy="517093"/>
            </a:xfrm>
            <a:prstGeom prst="rect">
              <a:avLst/>
            </a:prstGeom>
          </p:spPr>
        </p:pic>
      </p:grp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1328002" y="3927433"/>
            <a:ext cx="90493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CA" sz="28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Connect with Us</a:t>
            </a:r>
            <a:endParaRPr lang="en-CA" sz="2000" dirty="0">
              <a:solidFill>
                <a:srgbClr val="000000">
                  <a:lumMod val="75000"/>
                  <a:lumOff val="25000"/>
                </a:srgbClr>
              </a:solidFill>
              <a:latin typeface="Segoe UI Light" pitchFamily="34" charset="0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914281" y="3396440"/>
            <a:ext cx="10422749" cy="862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916518" y="626546"/>
            <a:ext cx="972396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CA" sz="4800" dirty="0">
                <a:solidFill>
                  <a:srgbClr val="000000">
                    <a:lumMod val="85000"/>
                    <a:lumOff val="15000"/>
                  </a:srgbClr>
                </a:solidFill>
                <a:latin typeface="Century Gothic" pitchFamily="34" charset="0"/>
              </a:rPr>
              <a:t>Thank You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916518" y="3671666"/>
            <a:ext cx="10422749" cy="862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598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901740" y="3684894"/>
            <a:ext cx="10435291" cy="1638787"/>
          </a:xfrm>
          <a:prstGeom prst="rect">
            <a:avLst/>
          </a:prstGeom>
          <a:gradFill>
            <a:gsLst>
              <a:gs pos="86000">
                <a:schemeClr val="bg1"/>
              </a:gs>
              <a:gs pos="21000">
                <a:schemeClr val="bg1"/>
              </a:gs>
              <a:gs pos="0">
                <a:srgbClr val="F9F9F9"/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16517" y="1723476"/>
            <a:ext cx="10435291" cy="1672964"/>
          </a:xfrm>
          <a:prstGeom prst="rect">
            <a:avLst/>
          </a:prstGeom>
          <a:gradFill>
            <a:gsLst>
              <a:gs pos="86000">
                <a:schemeClr val="bg1"/>
              </a:gs>
              <a:gs pos="21000">
                <a:schemeClr val="bg1"/>
              </a:gs>
              <a:gs pos="0">
                <a:srgbClr val="F9F9F9"/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pic>
        <p:nvPicPr>
          <p:cNvPr id="2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7041" y="5666532"/>
            <a:ext cx="1829723" cy="65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328002" y="2020627"/>
            <a:ext cx="90493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CA" sz="28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Contact Us</a:t>
            </a:r>
            <a:endParaRPr lang="en-CA" sz="2000" dirty="0">
              <a:solidFill>
                <a:srgbClr val="000000">
                  <a:lumMod val="75000"/>
                  <a:lumOff val="25000"/>
                </a:srgbClr>
              </a:solidFill>
              <a:latin typeface="Segoe UI Light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527800"/>
            <a:ext cx="4241800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577850"/>
            <a:ext cx="10206567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911418" y="6362700"/>
            <a:ext cx="1280583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007680" y="5725593"/>
            <a:ext cx="2148733" cy="835554"/>
            <a:chOff x="805443" y="5571861"/>
            <a:chExt cx="1611550" cy="835554"/>
          </a:xfrm>
        </p:grpSpPr>
        <p:grpSp>
          <p:nvGrpSpPr>
            <p:cNvPr id="12" name="Group 11"/>
            <p:cNvGrpSpPr/>
            <p:nvPr userDrawn="1"/>
          </p:nvGrpSpPr>
          <p:grpSpPr>
            <a:xfrm>
              <a:off x="805443" y="5571861"/>
              <a:ext cx="1057862" cy="835554"/>
              <a:chOff x="740566" y="5524236"/>
              <a:chExt cx="1057862" cy="835554"/>
            </a:xfrm>
          </p:grpSpPr>
          <p:pic>
            <p:nvPicPr>
              <p:cNvPr id="9" name="Picture 8"/>
              <p:cNvPicPr>
                <a:picLocks noChangeAspect="1"/>
              </p:cNvPicPr>
              <p:nvPr userDrawn="1"/>
            </p:nvPicPr>
            <p:blipFill rotWithShape="1">
              <a:blip r:embed="rId3" cstate="screen">
                <a:grayscl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40566" y="5524236"/>
                <a:ext cx="820739" cy="835554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 userDrawn="1"/>
            </p:nvSpPr>
            <p:spPr>
              <a:xfrm>
                <a:off x="1512782" y="5688534"/>
                <a:ext cx="2856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2400" b="1" dirty="0">
                    <a:solidFill>
                      <a:srgbClr val="000000"/>
                    </a:solidFill>
                    <a:ea typeface="Segoe UI" pitchFamily="34" charset="0"/>
                    <a:cs typeface="Segoe UI" pitchFamily="34" charset="0"/>
                  </a:rPr>
                  <a:t>: </a:t>
                </a:r>
              </a:p>
            </p:txBody>
          </p:sp>
        </p:grpSp>
        <p:sp>
          <p:nvSpPr>
            <p:cNvPr id="11" name="Rectangle 10"/>
            <p:cNvSpPr/>
            <p:nvPr userDrawn="1"/>
          </p:nvSpPr>
          <p:spPr>
            <a:xfrm>
              <a:off x="1759793" y="5719708"/>
              <a:ext cx="6572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2800" b="1" dirty="0">
                  <a:solidFill>
                    <a:srgbClr val="000000"/>
                  </a:solidFill>
                  <a:ea typeface="Segoe UI" pitchFamily="34" charset="0"/>
                  <a:cs typeface="Segoe UI" pitchFamily="34" charset="0"/>
                </a:rPr>
                <a:t>NXJ</a:t>
              </a:r>
              <a:endParaRPr lang="en-CA" sz="2400" b="1" dirty="0">
                <a:solidFill>
                  <a:srgbClr val="000000"/>
                </a:soli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273410" y="2671150"/>
            <a:ext cx="46430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marL="361950" indent="-361950" eaLnBrk="0" hangingPunct="0">
              <a:spcBef>
                <a:spcPct val="50000"/>
              </a:spcBef>
              <a:buClr>
                <a:srgbClr val="F8961E"/>
              </a:buClr>
              <a:buSzPct val="80000"/>
              <a:buFont typeface="Webdings" pitchFamily="18" charset="2"/>
              <a:buChar char="4"/>
              <a:defRPr/>
            </a:pPr>
            <a:r>
              <a:rPr lang="en-CA" sz="2400" dirty="0" smtClean="0">
                <a:solidFill>
                  <a:srgbClr val="000000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www.</a:t>
            </a:r>
            <a:r>
              <a:rPr lang="en-CA" sz="2400" dirty="0" smtClean="0">
                <a:solidFill>
                  <a:srgbClr val="000000"/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rPr>
              <a:t>nexjhealth</a:t>
            </a:r>
            <a:r>
              <a:rPr lang="en-CA" sz="2400" dirty="0" smtClean="0">
                <a:solidFill>
                  <a:srgbClr val="000000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.com</a:t>
            </a:r>
            <a:endParaRPr lang="en-CA" sz="2400" dirty="0">
              <a:solidFill>
                <a:srgbClr val="000000"/>
              </a:solidFill>
              <a:latin typeface="Segoe UI Light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6345885" y="2676253"/>
            <a:ext cx="46252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marL="361950" indent="-361950" eaLnBrk="0" hangingPunct="0">
              <a:spcBef>
                <a:spcPct val="50000"/>
              </a:spcBef>
              <a:buClr>
                <a:srgbClr val="F8961E"/>
              </a:buClr>
              <a:buSzPct val="80000"/>
              <a:buFont typeface="Webdings" pitchFamily="18" charset="2"/>
              <a:buChar char="4"/>
              <a:defRPr/>
            </a:pPr>
            <a:r>
              <a:rPr lang="en-CA" sz="2400" dirty="0" smtClean="0">
                <a:solidFill>
                  <a:srgbClr val="000000"/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rPr>
              <a:t>info</a:t>
            </a:r>
            <a:r>
              <a:rPr lang="en-CA" sz="2400" dirty="0" smtClean="0">
                <a:solidFill>
                  <a:srgbClr val="000000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@</a:t>
            </a:r>
            <a:r>
              <a:rPr lang="en-CA" sz="2400" dirty="0" smtClean="0">
                <a:solidFill>
                  <a:srgbClr val="000000"/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rPr>
              <a:t>nexj</a:t>
            </a:r>
            <a:r>
              <a:rPr lang="en-CA" sz="2400" dirty="0" smtClean="0">
                <a:solidFill>
                  <a:srgbClr val="000000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.com</a:t>
            </a:r>
            <a:endParaRPr lang="en-CA" sz="2400" dirty="0">
              <a:solidFill>
                <a:srgbClr val="000000"/>
              </a:solidFill>
              <a:latin typeface="Segoe UI Light" pitchFamily="34" charset="0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901740" y="1714850"/>
            <a:ext cx="10422749" cy="862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01740" y="5323681"/>
            <a:ext cx="1043529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1491778" y="4609518"/>
            <a:ext cx="7116525" cy="453062"/>
            <a:chOff x="1328771" y="4451105"/>
            <a:chExt cx="6326154" cy="536992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5975" y="4483049"/>
              <a:ext cx="505048" cy="50504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2023" y="4451105"/>
              <a:ext cx="536992" cy="536992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4419" y="4493889"/>
              <a:ext cx="494208" cy="494208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2412" y="4556932"/>
              <a:ext cx="1052513" cy="38366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8771" y="4471004"/>
              <a:ext cx="523808" cy="517093"/>
            </a:xfrm>
            <a:prstGeom prst="rect">
              <a:avLst/>
            </a:prstGeom>
          </p:spPr>
        </p:pic>
      </p:grp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1328002" y="3927433"/>
            <a:ext cx="90493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CA" sz="28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Connect with Us</a:t>
            </a:r>
            <a:endParaRPr lang="en-CA" sz="2000" dirty="0">
              <a:solidFill>
                <a:srgbClr val="000000">
                  <a:lumMod val="75000"/>
                  <a:lumOff val="25000"/>
                </a:srgbClr>
              </a:solidFill>
              <a:latin typeface="Segoe UI Light" pitchFamily="34" charset="0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914281" y="3396440"/>
            <a:ext cx="10422749" cy="862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916518" y="626546"/>
            <a:ext cx="972396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CA" sz="4800" dirty="0">
                <a:solidFill>
                  <a:srgbClr val="000000">
                    <a:lumMod val="85000"/>
                    <a:lumOff val="15000"/>
                  </a:srgbClr>
                </a:solidFill>
                <a:latin typeface="Century Gothic" pitchFamily="34" charset="0"/>
              </a:rPr>
              <a:t>Thank You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916518" y="3671666"/>
            <a:ext cx="10422749" cy="862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454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No Custom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9638581" cy="1520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091" y="4191001"/>
            <a:ext cx="11193411" cy="757655"/>
          </a:xfrm>
          <a:prstGeom prst="rect">
            <a:avLst/>
          </a:prstGeom>
        </p:spPr>
        <p:txBody>
          <a:bodyPr anchor="t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87" y="533400"/>
            <a:ext cx="2139613" cy="762000"/>
          </a:xfrm>
          <a:prstGeom prst="rect">
            <a:avLst/>
          </a:prstGeom>
        </p:spPr>
      </p:pic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187" y="5085514"/>
            <a:ext cx="11185451" cy="5013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Author Name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495992" y="5586830"/>
            <a:ext cx="11188008" cy="457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CA" dirty="0" smtClean="0"/>
              <a:t>Click to edit Date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850067"/>
            <a:ext cx="12192000" cy="16905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2078" y="1295800"/>
            <a:ext cx="652129" cy="4862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3057" y="1823169"/>
            <a:ext cx="2400132" cy="172403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702699" y="6238876"/>
            <a:ext cx="4489301" cy="61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437376"/>
            <a:ext cx="4389120" cy="420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- No Custom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9638581" cy="1520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091" y="4191001"/>
            <a:ext cx="11193411" cy="757655"/>
          </a:xfrm>
          <a:prstGeom prst="rect">
            <a:avLst/>
          </a:prstGeom>
        </p:spPr>
        <p:txBody>
          <a:bodyPr anchor="t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187" y="5056939"/>
            <a:ext cx="11185451" cy="5013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F8961E"/>
              </a:buClr>
              <a:buSzPct val="90000"/>
              <a:buFont typeface="Webdings" pitchFamily="18" charset="2"/>
              <a:buNone/>
              <a:defRPr lang="en-US" sz="1800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Author Name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495992" y="5558255"/>
            <a:ext cx="11188008" cy="457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CA" sz="14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5pPr marL="1828800" indent="0">
              <a:buNone/>
              <a:defRPr/>
            </a:lvl5pPr>
          </a:lstStyle>
          <a:p>
            <a:pPr marL="0" lvl="0" indent="0" algn="ctr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F8961E"/>
              </a:buClr>
              <a:buSzPct val="90000"/>
              <a:buFont typeface="Webdings" pitchFamily="18" charset="2"/>
              <a:buNone/>
            </a:pPr>
            <a:r>
              <a:rPr lang="en-CA" dirty="0" smtClean="0"/>
              <a:t>Click to edit Date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850067"/>
            <a:ext cx="12192000" cy="16905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2078" y="1295800"/>
            <a:ext cx="652129" cy="4862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3057" y="1823169"/>
            <a:ext cx="2400132" cy="172403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702699" y="6238876"/>
            <a:ext cx="4489301" cy="61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437376"/>
            <a:ext cx="4389120" cy="420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652" y="488005"/>
            <a:ext cx="2139613" cy="762000"/>
          </a:xfrm>
          <a:prstGeom prst="rect">
            <a:avLst/>
          </a:prstGeom>
        </p:spPr>
      </p:pic>
      <p:pic>
        <p:nvPicPr>
          <p:cNvPr id="15" name="Picture 2" descr="\\tor-sv-file\Marketing\Logos\Broadstreet-nowpartof-NexJ-Logo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4207" y="475324"/>
            <a:ext cx="3399751" cy="89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Connector 17"/>
          <p:cNvCxnSpPr/>
          <p:nvPr/>
        </p:nvCxnSpPr>
        <p:spPr>
          <a:xfrm>
            <a:off x="3058237" y="552892"/>
            <a:ext cx="0" cy="77713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06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lth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ndrea.duncan.NEXJSYSTEMS\Desktop\PICTUREEEEEEEEEEEE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78" b="1960"/>
          <a:stretch/>
        </p:blipFill>
        <p:spPr bwMode="auto">
          <a:xfrm>
            <a:off x="-830" y="1"/>
            <a:ext cx="12192825" cy="550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972800" y="6238876"/>
            <a:ext cx="1219200" cy="61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38876"/>
            <a:ext cx="3175000" cy="61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994167"/>
            <a:ext cx="12192001" cy="2081973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27200" y="1197627"/>
            <a:ext cx="8674099" cy="176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389787" y="4667251"/>
            <a:ext cx="7544064" cy="757655"/>
          </a:xfrm>
          <a:prstGeom prst="rect">
            <a:avLst/>
          </a:prstGeom>
        </p:spPr>
        <p:txBody>
          <a:bodyPr anchor="t"/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13" name="Picture Placeholder 27"/>
          <p:cNvSpPr>
            <a:spLocks noGrp="1"/>
          </p:cNvSpPr>
          <p:nvPr>
            <p:ph type="pic" sz="quarter" idx="11" hasCustomPrompt="1"/>
          </p:nvPr>
        </p:nvSpPr>
        <p:spPr>
          <a:xfrm>
            <a:off x="693685" y="4438651"/>
            <a:ext cx="2824215" cy="2276475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baseline="0"/>
            </a:lvl1pPr>
          </a:lstStyle>
          <a:p>
            <a:r>
              <a:rPr lang="en-CA" dirty="0" smtClean="0"/>
              <a:t>Place Customer Logo here</a:t>
            </a:r>
            <a:endParaRPr lang="en-CA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3962924" y="4438651"/>
            <a:ext cx="0" cy="2276475"/>
          </a:xfrm>
          <a:prstGeom prst="line">
            <a:avLst/>
          </a:prstGeom>
          <a:ln w="31750">
            <a:solidFill>
              <a:srgbClr val="F896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82350" y="5610823"/>
            <a:ext cx="7540292" cy="5013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Author Name</a:t>
            </a: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4382209" y="6112139"/>
            <a:ext cx="7540423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CA" dirty="0" smtClean="0"/>
              <a:t>Click to edit Date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20833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lth Title Slide - No Custom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andrea.duncan.NEXJSYSTEMS\Desktop\PICTUREEEEEEEEEEEE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78" b="1528"/>
          <a:stretch/>
        </p:blipFill>
        <p:spPr bwMode="auto">
          <a:xfrm>
            <a:off x="-830" y="1"/>
            <a:ext cx="12192825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972800" y="6238876"/>
            <a:ext cx="1219200" cy="61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238876"/>
            <a:ext cx="3276600" cy="61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606" y="4678877"/>
            <a:ext cx="11651916" cy="641269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9360" y="5378372"/>
            <a:ext cx="11646091" cy="5013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F8961E"/>
              </a:buClr>
              <a:buSzPct val="90000"/>
              <a:buFont typeface="Webdings" pitchFamily="18" charset="2"/>
              <a:buNone/>
              <a:defRPr lang="en-US" sz="1800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Author Name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269298" y="5958518"/>
            <a:ext cx="11646295" cy="3675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CA" sz="14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5pPr marL="1828800" indent="0">
              <a:buNone/>
              <a:defRPr/>
            </a:lvl5pPr>
          </a:lstStyle>
          <a:p>
            <a:pPr marL="0" lvl="0" indent="0" algn="ctr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F8961E"/>
              </a:buClr>
              <a:buSzPct val="90000"/>
              <a:buFont typeface="Webdings" pitchFamily="18" charset="2"/>
              <a:buNone/>
            </a:pPr>
            <a:r>
              <a:rPr lang="en-CA" dirty="0" smtClean="0"/>
              <a:t>Click to edit Date</a:t>
            </a:r>
            <a:endParaRPr lang="en-CA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994167"/>
            <a:ext cx="12192001" cy="2081973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27200" y="1197627"/>
            <a:ext cx="8674099" cy="176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327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© with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" y="87986"/>
            <a:ext cx="12048480" cy="63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412387" y="943711"/>
            <a:ext cx="11322483" cy="5336141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42925" indent="-180975">
              <a:buSzPct val="80000"/>
              <a:buFont typeface="Arial" pitchFamily="34" charset="0"/>
              <a:buChar char="•"/>
              <a:defRPr sz="20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09625" indent="-180975">
              <a:buSzPct val="80000"/>
              <a:defRPr sz="18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76325" indent="-180975">
              <a:buClr>
                <a:schemeClr val="bg1">
                  <a:lumMod val="65000"/>
                </a:schemeClr>
              </a:buClr>
              <a:buSzPct val="100000"/>
              <a:buFont typeface="Segoe UI" pitchFamily="34" charset="0"/>
              <a:buChar char="◦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1257300" indent="-180975">
              <a:buClr>
                <a:schemeClr val="bg1">
                  <a:lumMod val="65000"/>
                </a:schemeClr>
              </a:buClr>
              <a:buFont typeface="Arial" pitchFamily="34" charset="0"/>
              <a:buChar char="-"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77637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" y="87986"/>
            <a:ext cx="12048480" cy="63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9883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 Horizontal ©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" y="87986"/>
            <a:ext cx="12062657" cy="63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6" name="Rectangle 5"/>
          <p:cNvSpPr/>
          <p:nvPr/>
        </p:nvSpPr>
        <p:spPr>
          <a:xfrm>
            <a:off x="10911418" y="6362700"/>
            <a:ext cx="1280583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201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-1" y="91865"/>
            <a:ext cx="12015119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CA" dirty="0" smtClean="0"/>
          </a:p>
        </p:txBody>
      </p:sp>
      <p:sp>
        <p:nvSpPr>
          <p:cNvPr id="1036" name="Text Box 5"/>
          <p:cNvSpPr txBox="1">
            <a:spLocks noChangeArrowheads="1"/>
          </p:cNvSpPr>
          <p:nvPr/>
        </p:nvSpPr>
        <p:spPr bwMode="auto">
          <a:xfrm>
            <a:off x="105630" y="6720637"/>
            <a:ext cx="11060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 eaLnBrk="0" hangingPunct="0">
              <a:defRPr/>
            </a:pPr>
            <a:fld id="{7F10D15F-10D7-4CC7-90E5-59035C92B2A3}" type="slidenum">
              <a:rPr lang="en-CA" sz="700">
                <a:solidFill>
                  <a:srgbClr val="FFFFFF">
                    <a:lumMod val="65000"/>
                  </a:srgb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pPr eaLnBrk="0" hangingPunct="0">
                <a:defRPr/>
              </a:pPr>
              <a:t>‹#›</a:t>
            </a:fld>
            <a:endParaRPr lang="en-CA" sz="700" dirty="0">
              <a:solidFill>
                <a:srgbClr val="FFFFFF">
                  <a:lumMod val="65000"/>
                </a:srgb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5529" y="6478944"/>
            <a:ext cx="914400" cy="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08830" y="6730163"/>
            <a:ext cx="1880323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Myriad Pro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/>
              </a:defRPr>
            </a:lvl9pPr>
          </a:lstStyle>
          <a:p>
            <a:pPr>
              <a:defRPr/>
            </a:pPr>
            <a:r>
              <a:rPr lang="en-CA" sz="600" dirty="0" smtClean="0">
                <a:solidFill>
                  <a:srgbClr val="FFFFFF">
                    <a:lumMod val="65000"/>
                  </a:srgbClr>
                </a:solidFill>
                <a:latin typeface="Segoe UI"/>
              </a:rPr>
              <a:t>© 2014 NexJ Systems Inc. 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12311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0" kern="1200">
          <a:solidFill>
            <a:srgbClr val="4F4F4F"/>
          </a:solidFill>
          <a:latin typeface="Century Gothic" pitchFamily="34" charset="0"/>
          <a:ea typeface="+mj-ea"/>
          <a:cs typeface="Calibri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Myriad Pro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Myriad Pro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Myriad Pro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Myriad Pro"/>
        </a:defRPr>
      </a:lvl9pPr>
    </p:titleStyle>
    <p:bodyStyle>
      <a:lvl1pPr marL="285750" indent="-285750" algn="l" rtl="0" eaLnBrk="1" fontAlgn="base" hangingPunct="1">
        <a:lnSpc>
          <a:spcPct val="100000"/>
        </a:lnSpc>
        <a:spcBef>
          <a:spcPct val="0"/>
        </a:spcBef>
        <a:spcAft>
          <a:spcPts val="300"/>
        </a:spcAft>
        <a:buClr>
          <a:srgbClr val="F8961E"/>
        </a:buClr>
        <a:buSzPct val="90000"/>
        <a:buFont typeface="Webdings" pitchFamily="18" charset="2"/>
        <a:buChar char=""/>
        <a:defRPr lang="en-CA" sz="2600" kern="1200" dirty="0" smtClean="0">
          <a:solidFill>
            <a:srgbClr val="000000"/>
          </a:solidFill>
          <a:latin typeface="Calibri" pitchFamily="34" charset="0"/>
          <a:ea typeface="+mn-ea"/>
          <a:cs typeface="Arial" charset="0"/>
        </a:defRPr>
      </a:lvl1pPr>
      <a:lvl2pPr marL="630238" indent="-173038" algn="l" rtl="0" eaLnBrk="1" fontAlgn="base" hangingPunct="1">
        <a:lnSpc>
          <a:spcPct val="100000"/>
        </a:lnSpc>
        <a:spcBef>
          <a:spcPts val="0"/>
        </a:spcBef>
        <a:spcAft>
          <a:spcPts val="300"/>
        </a:spcAft>
        <a:buClr>
          <a:schemeClr val="bg1">
            <a:lumMod val="50000"/>
          </a:schemeClr>
        </a:buClr>
        <a:buSzPct val="90000"/>
        <a:buFont typeface="Arial" pitchFamily="34" charset="0"/>
        <a:buChar char="•"/>
        <a:defRPr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1143000" indent="-22860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bg1">
            <a:lumMod val="50000"/>
          </a:schemeClr>
        </a:buClr>
        <a:buFont typeface="Calibri" pitchFamily="34" charset="0"/>
        <a:buChar char="‒"/>
        <a:defRPr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FFFFFF"/>
          </a:solidFill>
          <a:latin typeface="+mn-lt"/>
          <a:ea typeface="+mn-ea"/>
          <a:cs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FFFFFF"/>
          </a:solidFill>
          <a:latin typeface="+mn-lt"/>
          <a:ea typeface="+mn-ea"/>
          <a:cs typeface="Calibr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/>
        </p:nvGrpSpPr>
        <p:grpSpPr>
          <a:xfrm>
            <a:off x="1631504" y="745542"/>
            <a:ext cx="8136904" cy="5866545"/>
            <a:chOff x="107504" y="745542"/>
            <a:chExt cx="8136904" cy="5866545"/>
          </a:xfrm>
        </p:grpSpPr>
        <p:sp>
          <p:nvSpPr>
            <p:cNvPr id="5" name="Rectangle 4"/>
            <p:cNvSpPr/>
            <p:nvPr/>
          </p:nvSpPr>
          <p:spPr>
            <a:xfrm>
              <a:off x="107504" y="745542"/>
              <a:ext cx="576064" cy="163928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600" b="1" dirty="0" smtClean="0">
                  <a:solidFill>
                    <a:srgbClr val="FFFFFF"/>
                  </a:solidFill>
                </a:rPr>
                <a:t>Configuration</a:t>
              </a:r>
              <a:endParaRPr lang="en-US" sz="1600" b="1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771800" y="745543"/>
              <a:ext cx="3744416" cy="468000"/>
            </a:xfrm>
            <a:prstGeom prst="rect">
              <a:avLst/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80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000000"/>
                  </a:solidFill>
                </a:rPr>
                <a:t>Configure opportunity coverage groups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771800" y="1340768"/>
              <a:ext cx="3744416" cy="468000"/>
            </a:xfrm>
            <a:prstGeom prst="rect">
              <a:avLst/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80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000000"/>
                  </a:solidFill>
                </a:rPr>
                <a:t>Configure opportunity templates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07504" y="2489834"/>
              <a:ext cx="576064" cy="412225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600" b="1" dirty="0">
                  <a:solidFill>
                    <a:srgbClr val="FFFFFF"/>
                  </a:solidFill>
                </a:rPr>
                <a:t>Main workflow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03428" y="3164490"/>
              <a:ext cx="1655812" cy="639634"/>
            </a:xfrm>
            <a:prstGeom prst="rect">
              <a:avLst/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80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solidFill>
                    <a:srgbClr val="000000"/>
                  </a:solidFill>
                </a:rPr>
                <a:t>Create a parent opportunity for a contact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71600" y="2489835"/>
              <a:ext cx="7272808" cy="1834550"/>
            </a:xfrm>
            <a:prstGeom prst="rect">
              <a:avLst/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b="1" dirty="0">
                  <a:solidFill>
                    <a:srgbClr val="000000"/>
                  </a:solidFill>
                </a:rPr>
                <a:t>Parent opportunity</a:t>
              </a:r>
              <a:endParaRPr lang="en-CA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779693" y="3171632"/>
              <a:ext cx="1656000" cy="639634"/>
            </a:xfrm>
            <a:prstGeom prst="rect">
              <a:avLst/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80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 smtClean="0">
                  <a:solidFill>
                    <a:srgbClr val="000000"/>
                  </a:solidFill>
                </a:rPr>
                <a:t>Add products to the parent opportunity</a:t>
              </a:r>
              <a:endParaRPr lang="en-US" sz="1100" b="1" dirty="0">
                <a:solidFill>
                  <a:srgbClr val="000000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155958" y="3169792"/>
              <a:ext cx="1656000" cy="639634"/>
            </a:xfrm>
            <a:prstGeom prst="rect">
              <a:avLst/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80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solidFill>
                    <a:srgbClr val="000000"/>
                  </a:solidFill>
                </a:rPr>
                <a:t>Work on a parent opportunity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90050" y="4699664"/>
              <a:ext cx="7254358" cy="1912423"/>
            </a:xfrm>
            <a:prstGeom prst="rect">
              <a:avLst/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b="1" dirty="0">
                  <a:solidFill>
                    <a:srgbClr val="000000"/>
                  </a:solidFill>
                </a:rPr>
                <a:t>Product opportunity</a:t>
              </a:r>
              <a:endParaRPr lang="en-CA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419927" y="5383649"/>
              <a:ext cx="1655811" cy="727759"/>
            </a:xfrm>
            <a:prstGeom prst="rect">
              <a:avLst/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80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solidFill>
                    <a:srgbClr val="000000"/>
                  </a:solidFill>
                </a:rPr>
                <a:t>Qualify a product </a:t>
              </a:r>
              <a:r>
                <a:rPr lang="en-US" sz="1100" b="1" dirty="0" smtClean="0">
                  <a:solidFill>
                    <a:srgbClr val="000000"/>
                  </a:solidFill>
                </a:rPr>
                <a:t>and create a product opportunity</a:t>
              </a:r>
              <a:endParaRPr lang="en-US" sz="1100" b="1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783883" y="5428847"/>
              <a:ext cx="1656000" cy="639634"/>
            </a:xfrm>
            <a:prstGeom prst="rect">
              <a:avLst/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80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 smtClean="0">
                  <a:solidFill>
                    <a:srgbClr val="000000"/>
                  </a:solidFill>
                </a:rPr>
                <a:t>Add activities</a:t>
              </a:r>
              <a:endParaRPr lang="en-US" sz="11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158337" y="5432910"/>
              <a:ext cx="1656000" cy="639634"/>
            </a:xfrm>
            <a:prstGeom prst="rect">
              <a:avLst/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80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solidFill>
                    <a:srgbClr val="000000"/>
                  </a:solidFill>
                </a:rPr>
                <a:t>Work on a product opportunity</a:t>
              </a:r>
            </a:p>
          </p:txBody>
        </p:sp>
        <p:cxnSp>
          <p:nvCxnSpPr>
            <p:cNvPr id="34" name="Straight Arrow Connector 33"/>
            <p:cNvCxnSpPr>
              <a:stCxn id="22" idx="3"/>
              <a:endCxn id="23" idx="1"/>
            </p:cNvCxnSpPr>
            <p:nvPr/>
          </p:nvCxnSpPr>
          <p:spPr>
            <a:xfrm>
              <a:off x="5439883" y="5748664"/>
              <a:ext cx="718454" cy="4063"/>
            </a:xfrm>
            <a:prstGeom prst="straightConnector1">
              <a:avLst/>
            </a:prstGeom>
            <a:ln w="12700">
              <a:solidFill>
                <a:srgbClr val="74AED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21" idx="3"/>
              <a:endCxn id="22" idx="1"/>
            </p:cNvCxnSpPr>
            <p:nvPr/>
          </p:nvCxnSpPr>
          <p:spPr>
            <a:xfrm>
              <a:off x="3075738" y="5747529"/>
              <a:ext cx="708145" cy="1135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74AED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stCxn id="17" idx="3"/>
              <a:endCxn id="21" idx="1"/>
            </p:cNvCxnSpPr>
            <p:nvPr/>
          </p:nvCxnSpPr>
          <p:spPr>
            <a:xfrm flipH="1">
              <a:off x="1419927" y="3489609"/>
              <a:ext cx="6392031" cy="2257920"/>
            </a:xfrm>
            <a:prstGeom prst="bentConnector5">
              <a:avLst>
                <a:gd name="adj1" fmla="val -3576"/>
                <a:gd name="adj2" fmla="val 49024"/>
                <a:gd name="adj3" fmla="val 103576"/>
              </a:avLst>
            </a:prstGeom>
            <a:ln w="12700">
              <a:solidFill>
                <a:srgbClr val="74AED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/>
            <p:cNvSpPr/>
            <p:nvPr/>
          </p:nvSpPr>
          <p:spPr>
            <a:xfrm>
              <a:off x="1259038" y="3049320"/>
              <a:ext cx="274320" cy="2743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b="1" dirty="0" smtClean="0">
                  <a:solidFill>
                    <a:srgbClr val="FFFFFF"/>
                  </a:solidFill>
                </a:rPr>
                <a:t>1</a:t>
              </a:r>
              <a:endParaRPr lang="en-US" sz="1000" b="1" dirty="0">
                <a:solidFill>
                  <a:srgbClr val="FFFFFF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3649609" y="3012822"/>
              <a:ext cx="274320" cy="2743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b="1" dirty="0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6055021" y="2951271"/>
              <a:ext cx="274320" cy="2743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b="1" dirty="0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1280388" y="5254727"/>
              <a:ext cx="274320" cy="2743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b="1" dirty="0" smtClean="0">
                  <a:solidFill>
                    <a:srgbClr val="FFFFFF"/>
                  </a:solidFill>
                </a:rPr>
                <a:t>4</a:t>
              </a:r>
              <a:endParaRPr lang="en-US" sz="1000" b="1" dirty="0">
                <a:solidFill>
                  <a:srgbClr val="FFFFFF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3672051" y="5263015"/>
              <a:ext cx="274320" cy="2743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b="1" dirty="0">
                  <a:solidFill>
                    <a:srgbClr val="FFFFFF"/>
                  </a:solidFill>
                </a:rPr>
                <a:t>5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6055021" y="5254727"/>
              <a:ext cx="274320" cy="2743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b="1" dirty="0">
                  <a:solidFill>
                    <a:srgbClr val="FFFFFF"/>
                  </a:solidFill>
                </a:rPr>
                <a:t>6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155958" y="3912304"/>
              <a:ext cx="165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rgbClr val="000000"/>
                  </a:solidFill>
                </a:rPr>
                <a:t>Add activities</a:t>
              </a:r>
              <a:endParaRPr lang="en-CA" sz="900" dirty="0">
                <a:solidFill>
                  <a:srgbClr val="000000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155958" y="6104256"/>
              <a:ext cx="165600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rgbClr val="000000"/>
                  </a:solidFill>
                </a:rPr>
                <a:t>Collaborate with your team members to close the deal</a:t>
              </a:r>
              <a:endParaRPr lang="en-CA" sz="900" dirty="0">
                <a:solidFill>
                  <a:srgbClr val="00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771800" y="1916832"/>
              <a:ext cx="3744416" cy="468000"/>
            </a:xfrm>
            <a:prstGeom prst="rect">
              <a:avLst/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8000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000000"/>
                  </a:solidFill>
                </a:rPr>
                <a:t>Configure / Manage products</a:t>
              </a:r>
            </a:p>
          </p:txBody>
        </p:sp>
      </p:grpSp>
      <p:cxnSp>
        <p:nvCxnSpPr>
          <p:cNvPr id="48" name="Straight Arrow Connector 47"/>
          <p:cNvCxnSpPr/>
          <p:nvPr/>
        </p:nvCxnSpPr>
        <p:spPr>
          <a:xfrm>
            <a:off x="4574747" y="3489609"/>
            <a:ext cx="728946" cy="0"/>
          </a:xfrm>
          <a:prstGeom prst="straightConnector1">
            <a:avLst/>
          </a:prstGeom>
          <a:ln w="12700">
            <a:solidFill>
              <a:srgbClr val="74AED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6959693" y="3489609"/>
            <a:ext cx="728946" cy="0"/>
          </a:xfrm>
          <a:prstGeom prst="straightConnector1">
            <a:avLst/>
          </a:prstGeom>
          <a:ln w="12700">
            <a:solidFill>
              <a:srgbClr val="74AED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98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xJ PPT Template">
  <a:themeElements>
    <a:clrScheme name="NexJ">
      <a:dk1>
        <a:srgbClr val="000000"/>
      </a:dk1>
      <a:lt1>
        <a:srgbClr val="FFFFFF"/>
      </a:lt1>
      <a:dk2>
        <a:srgbClr val="0073AE"/>
      </a:dk2>
      <a:lt2>
        <a:srgbClr val="F8F8F8"/>
      </a:lt2>
      <a:accent1>
        <a:srgbClr val="094D7B"/>
      </a:accent1>
      <a:accent2>
        <a:srgbClr val="2F729F"/>
      </a:accent2>
      <a:accent3>
        <a:srgbClr val="5596C3"/>
      </a:accent3>
      <a:accent4>
        <a:srgbClr val="208BCB"/>
      </a:accent4>
      <a:accent5>
        <a:srgbClr val="F8961E"/>
      </a:accent5>
      <a:accent6>
        <a:srgbClr val="FCC070"/>
      </a:accent6>
      <a:hlink>
        <a:srgbClr val="FAA635"/>
      </a:hlink>
      <a:folHlink>
        <a:srgbClr val="D7D7D7"/>
      </a:folHlink>
    </a:clrScheme>
    <a:fontScheme name="NexJ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Century Gothic</vt:lpstr>
      <vt:lpstr>Myriad Pro</vt:lpstr>
      <vt:lpstr>Segoe UI</vt:lpstr>
      <vt:lpstr>Segoe UI Light</vt:lpstr>
      <vt:lpstr>Segoe UI Semibold</vt:lpstr>
      <vt:lpstr>Verdana</vt:lpstr>
      <vt:lpstr>Webdings</vt:lpstr>
      <vt:lpstr>NexJ PPT Template</vt:lpstr>
      <vt:lpstr>PowerPoint Presentation</vt:lpstr>
    </vt:vector>
  </TitlesOfParts>
  <Company>NexJ Systems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Alla Khodosh</dc:creator>
  <cp:lastModifiedBy>Jason Silzer</cp:lastModifiedBy>
  <cp:revision>3</cp:revision>
  <dcterms:created xsi:type="dcterms:W3CDTF">2019-04-25T15:33:48Z</dcterms:created>
  <dcterms:modified xsi:type="dcterms:W3CDTF">2019-06-14T14:56:45Z</dcterms:modified>
</cp:coreProperties>
</file>